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7" r:id="rId3"/>
    <p:sldId id="354" r:id="rId4"/>
    <p:sldId id="318" r:id="rId5"/>
    <p:sldId id="320" r:id="rId6"/>
    <p:sldId id="347" r:id="rId7"/>
    <p:sldId id="349" r:id="rId8"/>
    <p:sldId id="355" r:id="rId9"/>
    <p:sldId id="353" r:id="rId10"/>
    <p:sldId id="356" r:id="rId11"/>
    <p:sldId id="359" r:id="rId12"/>
    <p:sldId id="357" r:id="rId13"/>
    <p:sldId id="358" r:id="rId14"/>
    <p:sldId id="351" r:id="rId1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sung" initials="s" lastIdx="2" clrIdx="0">
    <p:extLst>
      <p:ext uri="{19B8F6BF-5375-455C-9EA6-DF929625EA0E}">
        <p15:presenceInfo xmlns:p15="http://schemas.microsoft.com/office/powerpoint/2012/main" userId="sams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  <a:srgbClr val="4E6CA0"/>
    <a:srgbClr val="5B9BD5"/>
    <a:srgbClr val="FF6600"/>
    <a:srgbClr val="E0E8F5"/>
    <a:srgbClr val="FEF200"/>
    <a:srgbClr val="977200"/>
    <a:srgbClr val="264478"/>
    <a:srgbClr val="43682B"/>
    <a:srgbClr val="70A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8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84870" cy="502756"/>
          </a:xfrm>
          <a:prstGeom prst="rect">
            <a:avLst/>
          </a:prstGeom>
        </p:spPr>
        <p:txBody>
          <a:bodyPr vert="horz" lIns="92549" tIns="46274" rIns="92549" bIns="462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701" y="0"/>
            <a:ext cx="2984870" cy="502756"/>
          </a:xfrm>
          <a:prstGeom prst="rect">
            <a:avLst/>
          </a:prstGeom>
        </p:spPr>
        <p:txBody>
          <a:bodyPr vert="horz" lIns="92549" tIns="46274" rIns="92549" bIns="46274" rtlCol="0"/>
          <a:lstStyle>
            <a:lvl1pPr algn="r">
              <a:defRPr sz="1200"/>
            </a:lvl1pPr>
          </a:lstStyle>
          <a:p>
            <a:fld id="{1A479DF9-B6DF-4DEB-B135-079B3DF29FF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517549"/>
            <a:ext cx="2984870" cy="502755"/>
          </a:xfrm>
          <a:prstGeom prst="rect">
            <a:avLst/>
          </a:prstGeom>
        </p:spPr>
        <p:txBody>
          <a:bodyPr vert="horz" lIns="92549" tIns="46274" rIns="92549" bIns="462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701" y="9517549"/>
            <a:ext cx="2984870" cy="502755"/>
          </a:xfrm>
          <a:prstGeom prst="rect">
            <a:avLst/>
          </a:prstGeom>
        </p:spPr>
        <p:txBody>
          <a:bodyPr vert="horz" lIns="92549" tIns="46274" rIns="92549" bIns="46274" rtlCol="0" anchor="b"/>
          <a:lstStyle>
            <a:lvl1pPr algn="r">
              <a:defRPr sz="1200"/>
            </a:lvl1pPr>
          </a:lstStyle>
          <a:p>
            <a:fld id="{14F9B8D7-B63A-4652-9155-5A03BBBB6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2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84870" cy="502756"/>
          </a:xfrm>
          <a:prstGeom prst="rect">
            <a:avLst/>
          </a:prstGeom>
        </p:spPr>
        <p:txBody>
          <a:bodyPr vert="horz" lIns="92549" tIns="46274" rIns="92549" bIns="462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2756"/>
          </a:xfrm>
          <a:prstGeom prst="rect">
            <a:avLst/>
          </a:prstGeom>
        </p:spPr>
        <p:txBody>
          <a:bodyPr vert="horz" lIns="92549" tIns="46274" rIns="92549" bIns="46274" rtlCol="0"/>
          <a:lstStyle>
            <a:lvl1pPr algn="r">
              <a:defRPr sz="1200"/>
            </a:lvl1pPr>
          </a:lstStyle>
          <a:p>
            <a:fld id="{5C837BAE-D522-4F60-9ADA-540A41AF34C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2538"/>
            <a:ext cx="601503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9" tIns="46274" rIns="92549" bIns="462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2549" tIns="46274" rIns="92549" bIns="462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517549"/>
            <a:ext cx="2984870" cy="502755"/>
          </a:xfrm>
          <a:prstGeom prst="rect">
            <a:avLst/>
          </a:prstGeom>
        </p:spPr>
        <p:txBody>
          <a:bodyPr vert="horz" lIns="92549" tIns="46274" rIns="92549" bIns="462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9"/>
            <a:ext cx="2984870" cy="502755"/>
          </a:xfrm>
          <a:prstGeom prst="rect">
            <a:avLst/>
          </a:prstGeom>
        </p:spPr>
        <p:txBody>
          <a:bodyPr vert="horz" lIns="92549" tIns="46274" rIns="92549" bIns="46274" rtlCol="0" anchor="b"/>
          <a:lstStyle>
            <a:lvl1pPr algn="r">
              <a:defRPr sz="1200"/>
            </a:lvl1pPr>
          </a:lstStyle>
          <a:p>
            <a:fld id="{7C3B1B62-37F3-4144-8B66-F1C87C0AE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5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934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834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2"/>
          </p:nvPr>
        </p:nvSpPr>
        <p:spPr>
          <a:xfrm>
            <a:off x="11002780" y="6399087"/>
            <a:ext cx="1189220" cy="379538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12" name="Freeform 29"/>
          <p:cNvSpPr>
            <a:spLocks/>
          </p:cNvSpPr>
          <p:nvPr userDrawn="1"/>
        </p:nvSpPr>
        <p:spPr bwMode="gray">
          <a:xfrm>
            <a:off x="95250" y="779488"/>
            <a:ext cx="11971832" cy="764499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rgbClr val="677BC4"/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8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2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8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0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4358"/>
            <a:ext cx="10515600" cy="9240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38268"/>
            <a:ext cx="10515600" cy="34037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610599" y="6221906"/>
            <a:ext cx="3201649" cy="499569"/>
          </a:xfrm>
        </p:spPr>
        <p:txBody>
          <a:bodyPr/>
          <a:lstStyle>
            <a:lvl1pPr>
              <a:defRPr sz="2800">
                <a:solidFill>
                  <a:srgbClr val="677BC4"/>
                </a:solidFill>
              </a:defRPr>
            </a:lvl1pPr>
          </a:lstStyle>
          <a:p>
            <a:fld id="{D788CD60-AE51-43A7-B279-46831ABAF3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31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4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9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0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6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5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7667" y="6356349"/>
            <a:ext cx="355373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5285" cy="365125"/>
          </a:xfrm>
          <a:prstGeom prst="rect">
            <a:avLst/>
          </a:prstGeom>
        </p:spPr>
        <p:txBody>
          <a:bodyPr/>
          <a:lstStyle/>
          <a:p>
            <a:fld id="{4E3C7BF6-E3F7-4398-A182-4140866B4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6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3364" y="2728210"/>
            <a:ext cx="10515600" cy="3493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3364" y="1623534"/>
            <a:ext cx="10515600" cy="1029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Дата 20"/>
          <p:cNvSpPr>
            <a:spLocks noGrp="1"/>
          </p:cNvSpPr>
          <p:nvPr>
            <p:ph type="dt" sz="half" idx="2"/>
          </p:nvPr>
        </p:nvSpPr>
        <p:spPr>
          <a:xfrm>
            <a:off x="9448800" y="6203511"/>
            <a:ext cx="27432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80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3" name="Rectangle 32"/>
          <p:cNvSpPr>
            <a:spLocks noChangeArrowheads="1"/>
          </p:cNvSpPr>
          <p:nvPr userDrawn="1"/>
        </p:nvSpPr>
        <p:spPr bwMode="gray">
          <a:xfrm flipV="1">
            <a:off x="95250" y="6662057"/>
            <a:ext cx="11971832" cy="1238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5" name="Freeform 26"/>
          <p:cNvSpPr>
            <a:spLocks/>
          </p:cNvSpPr>
          <p:nvPr userDrawn="1"/>
        </p:nvSpPr>
        <p:spPr bwMode="gray">
          <a:xfrm>
            <a:off x="95249" y="6374137"/>
            <a:ext cx="10847571" cy="301860"/>
          </a:xfrm>
          <a:custGeom>
            <a:avLst/>
            <a:gdLst>
              <a:gd name="T0" fmla="*/ 0 w 5650"/>
              <a:gd name="T1" fmla="*/ 2147483646 h 176"/>
              <a:gd name="T2" fmla="*/ 2147483646 w 5650"/>
              <a:gd name="T3" fmla="*/ 2147483646 h 176"/>
              <a:gd name="T4" fmla="*/ 2147483646 w 5650"/>
              <a:gd name="T5" fmla="*/ 2147483646 h 176"/>
              <a:gd name="T6" fmla="*/ 2147483646 w 5650"/>
              <a:gd name="T7" fmla="*/ 2147483646 h 176"/>
              <a:gd name="T8" fmla="*/ 2147483646 w 5650"/>
              <a:gd name="T9" fmla="*/ 2147483646 h 176"/>
              <a:gd name="T10" fmla="*/ 0 w 5650"/>
              <a:gd name="T11" fmla="*/ 0 h 176"/>
              <a:gd name="T12" fmla="*/ 0 w 5650"/>
              <a:gd name="T13" fmla="*/ 214748364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rgbClr val="677BC4"/>
          </a:solidFill>
          <a:ln>
            <a:noFill/>
          </a:ln>
        </p:spPr>
        <p:txBody>
          <a:bodyPr/>
          <a:lstStyle/>
          <a:p>
            <a:r>
              <a:rPr lang="ru-RU" sz="9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Филиал</a:t>
            </a:r>
            <a:r>
              <a:rPr lang="ru-RU" sz="900" baseline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ФГБУ «</a:t>
            </a:r>
            <a:r>
              <a:rPr lang="ru-RU" sz="900" baseline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Россельхозцентр</a:t>
            </a:r>
            <a:r>
              <a:rPr lang="ru-RU" sz="900" baseline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 </a:t>
            </a:r>
          </a:p>
          <a:p>
            <a:r>
              <a:rPr lang="ru-RU" sz="900" baseline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Ставропольскому краю</a:t>
            </a:r>
            <a:endParaRPr lang="ru-RU" sz="9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32"/>
          <p:cNvSpPr>
            <a:spLocks noChangeArrowheads="1"/>
          </p:cNvSpPr>
          <p:nvPr userDrawn="1"/>
        </p:nvSpPr>
        <p:spPr bwMode="gray">
          <a:xfrm flipV="1">
            <a:off x="95249" y="550499"/>
            <a:ext cx="11971831" cy="1240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7" name="Freeform 29"/>
          <p:cNvSpPr>
            <a:spLocks/>
          </p:cNvSpPr>
          <p:nvPr userDrawn="1"/>
        </p:nvSpPr>
        <p:spPr bwMode="gray">
          <a:xfrm>
            <a:off x="95250" y="626599"/>
            <a:ext cx="11971831" cy="762279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rgbClr val="677BC4"/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11162022" y="6327015"/>
            <a:ext cx="4041156" cy="36512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dir="5400000" algn="ctr" rotWithShape="0">
                    <a:srgbClr val="8686AF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CD60-AE51-43A7-B279-46831ABAF3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extBox 1"/>
          <p:cNvSpPr txBox="1"/>
          <p:nvPr userDrawn="1"/>
        </p:nvSpPr>
        <p:spPr>
          <a:xfrm>
            <a:off x="1938338" y="6467475"/>
            <a:ext cx="83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www.rsc26.ru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81046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" y="599608"/>
            <a:ext cx="804502" cy="85443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849" y="709406"/>
            <a:ext cx="951548" cy="634841"/>
          </a:xfrm>
          <a:prstGeom prst="rect">
            <a:avLst/>
          </a:prstGeom>
        </p:spPr>
      </p:pic>
      <p:sp>
        <p:nvSpPr>
          <p:cNvPr id="14" name="Дата 13"/>
          <p:cNvSpPr>
            <a:spLocks noGrp="1"/>
          </p:cNvSpPr>
          <p:nvPr>
            <p:ph type="dt" sz="half" idx="12"/>
          </p:nvPr>
        </p:nvSpPr>
        <p:spPr>
          <a:xfrm>
            <a:off x="10897849" y="6362964"/>
            <a:ext cx="1189220" cy="37953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677BC4"/>
                </a:solidFill>
              </a:rPr>
              <a:t>2018год</a:t>
            </a:r>
            <a:endParaRPr lang="ru-RU" dirty="0">
              <a:solidFill>
                <a:srgbClr val="677BC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4239" y="2823870"/>
            <a:ext cx="4865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accent5"/>
                </a:solidFill>
                <a:latin typeface="+mj-lt"/>
              </a:rPr>
              <a:t>Главный агроном</a:t>
            </a:r>
            <a:endParaRPr lang="en-US" sz="2800" b="1" dirty="0" smtClean="0">
              <a:solidFill>
                <a:schemeClr val="accent5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accent5"/>
                </a:solidFill>
                <a:latin typeface="+mj-lt"/>
              </a:rPr>
              <a:t>филиала ФГБУ </a:t>
            </a:r>
            <a:r>
              <a:rPr lang="ru-RU" sz="2800" b="1" dirty="0">
                <a:solidFill>
                  <a:schemeClr val="accent5"/>
                </a:solidFill>
                <a:latin typeface="+mj-lt"/>
              </a:rPr>
              <a:t>«</a:t>
            </a:r>
            <a:r>
              <a:rPr lang="ru-RU" sz="2800" b="1" dirty="0" err="1">
                <a:solidFill>
                  <a:schemeClr val="accent5"/>
                </a:solidFill>
                <a:latin typeface="+mj-lt"/>
              </a:rPr>
              <a:t>Россельхозцентр</a:t>
            </a:r>
            <a:r>
              <a:rPr lang="ru-RU" sz="2800" b="1" dirty="0">
                <a:solidFill>
                  <a:schemeClr val="accent5"/>
                </a:solidFill>
                <a:latin typeface="+mj-lt"/>
              </a:rPr>
              <a:t>» </a:t>
            </a:r>
            <a:endParaRPr lang="ru-RU" sz="2800" b="1" dirty="0" smtClean="0">
              <a:solidFill>
                <a:schemeClr val="accent5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accent5"/>
                </a:solidFill>
                <a:latin typeface="+mj-lt"/>
              </a:rPr>
              <a:t>по Ставропольскому краю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accent5"/>
                </a:solidFill>
                <a:latin typeface="+mj-lt"/>
              </a:rPr>
              <a:t>Савченко Татьяна Ивановна</a:t>
            </a:r>
            <a:endParaRPr lang="ru-RU" sz="28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026" name="Picture 2" descr="ÐÐ°ÑÑÐ¸Ð½ÐºÐ¸ Ð¿Ð¾ Ð·Ð°Ð¿ÑÐ¾ÑÑ ÑÐ°Ð´Ñ Ð²Ð¸Ð½Ð¾Ð³ÑÐ°Ð´Ð½Ñ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7" y="1828798"/>
            <a:ext cx="6221866" cy="42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08" y="438203"/>
            <a:ext cx="10515600" cy="92402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Коричнево-мраморный клоп - серьёзная фитосанитарная угроза</a:t>
            </a:r>
            <a:endParaRPr lang="ru-RU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CD60-AE51-43A7-B279-46831ABAF31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271" y="1447272"/>
            <a:ext cx="6365488" cy="212365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Коричнево-мраморный клоп </a:t>
            </a:r>
            <a:r>
              <a:rPr lang="en-US" sz="2200" b="1" i="1" dirty="0" err="1"/>
              <a:t>Halyomorpha</a:t>
            </a:r>
            <a:r>
              <a:rPr lang="en-US" sz="2200" b="1" i="1" dirty="0"/>
              <a:t> </a:t>
            </a:r>
            <a:r>
              <a:rPr lang="en-US" sz="2200" b="1" i="1" dirty="0" err="1"/>
              <a:t>halys</a:t>
            </a:r>
            <a:r>
              <a:rPr lang="en-US" sz="2200" b="1" dirty="0"/>
              <a:t> (</a:t>
            </a:r>
            <a:r>
              <a:rPr lang="en-US" sz="2200" b="1" dirty="0" err="1"/>
              <a:t>Stål</a:t>
            </a:r>
            <a:r>
              <a:rPr lang="en-US" sz="2200" b="1" dirty="0"/>
              <a:t>, 1855</a:t>
            </a:r>
            <a:r>
              <a:rPr lang="en-US" sz="2200" b="1" dirty="0" smtClean="0"/>
              <a:t>)</a:t>
            </a:r>
            <a:r>
              <a:rPr lang="ru-RU" sz="2200" dirty="0" smtClean="0"/>
              <a:t> – </a:t>
            </a:r>
            <a:r>
              <a:rPr lang="ru-RU" sz="2200" dirty="0" smtClean="0">
                <a:solidFill>
                  <a:srgbClr val="C00000"/>
                </a:solidFill>
              </a:rPr>
              <a:t>опасный</a:t>
            </a:r>
            <a:r>
              <a:rPr lang="ru-RU" sz="2200" dirty="0" smtClean="0"/>
              <a:t> многоядный вредитель, проникший </a:t>
            </a:r>
            <a:r>
              <a:rPr lang="ru-RU" sz="2200" dirty="0"/>
              <a:t>в страны Северной Америки и Европы из </a:t>
            </a:r>
            <a:r>
              <a:rPr lang="ru-RU" sz="2200" dirty="0" smtClean="0"/>
              <a:t>Восточной Азии. На территории России уже вредит в Краснодарском крае, обнаружен в Ставропольском крае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59812"/>
            <a:ext cx="2222738" cy="2662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02"/>
          <a:stretch/>
        </p:blipFill>
        <p:spPr>
          <a:xfrm>
            <a:off x="9912837" y="1542866"/>
            <a:ext cx="2196149" cy="22917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0912" y="4050885"/>
            <a:ext cx="8771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 1 июля 2017 г. включен в Единый перечень карантинных объектов Евразийского экономического союза.</a:t>
            </a:r>
          </a:p>
          <a:p>
            <a:pPr algn="just"/>
            <a:r>
              <a:rPr lang="ru-RU" sz="2000" b="1" dirty="0"/>
              <a:t>Способен акклиматизироваться на юге Европейской России до юга Черноземья и севера Нижнего Поволжья, наибольшую угрозу представляет для регионов Северного  Кавказа и Крыма.</a:t>
            </a:r>
          </a:p>
          <a:p>
            <a:pPr algn="just"/>
            <a:r>
              <a:rPr lang="ru-RU" sz="2000" b="1" dirty="0"/>
              <a:t>Может давать в условиях России до 2, иногда 3 поколений, и </a:t>
            </a:r>
            <a:r>
              <a:rPr lang="ru-RU" sz="2000" b="1" dirty="0">
                <a:solidFill>
                  <a:srgbClr val="C00000"/>
                </a:solidFill>
              </a:rPr>
              <a:t>сильно вредить садоводству и овощеводству</a:t>
            </a:r>
            <a:r>
              <a:rPr lang="ru-RU" sz="2000" b="1" dirty="0"/>
              <a:t>.</a:t>
            </a:r>
          </a:p>
        </p:txBody>
      </p:sp>
      <p:pic>
        <p:nvPicPr>
          <p:cNvPr id="9" name="Picture 4" descr="\\192.168.4.254\CommDisk\Отдел Защиты Растений\МРАМОРНЫЙ КЛОП\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59" y="1578528"/>
            <a:ext cx="3459078" cy="229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" y="1388865"/>
            <a:ext cx="2852171" cy="3878649"/>
          </a:xfrm>
          <a:prstGeom prst="rect">
            <a:avLst/>
          </a:prstGeom>
          <a:ln w="2857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7306"/>
            <a:ext cx="10515600" cy="9415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Распространение по миру:</a:t>
            </a:r>
            <a:endParaRPr lang="ru-RU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CD60-AE51-43A7-B279-46831ABAF31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5271361"/>
            <a:ext cx="5540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1996 г. – в США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в 46 штатах из 50).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г. – в Канаде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(Британская Колумбия, Альберта, Онтарио, Квебек).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9534" y="1707636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с 2004 г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Лихтенштейне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Италии,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Венгрии,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Румынии,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030" r="12579" b="1742"/>
          <a:stretch/>
        </p:blipFill>
        <p:spPr>
          <a:xfrm>
            <a:off x="6096000" y="2164456"/>
            <a:ext cx="4133089" cy="3877056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6329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896"/>
            <a:ext cx="10515600" cy="7785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Распространение в близлежащих странах </a:t>
            </a:r>
            <a:endParaRPr lang="ru-RU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CD60-AE51-43A7-B279-46831ABAF31C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66" y="1884086"/>
            <a:ext cx="3889813" cy="43378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6811" y="1671005"/>
            <a:ext cx="34321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Краснодарский край (Сочи, Новороссийск, Краснодар, Крымский, Славянский, Красноармейский,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Динской и другие районы),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Адыгея (Майкоп).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01056" y="1704004"/>
            <a:ext cx="4151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Абхазии с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Грузии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Казахстане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г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27" y="4051004"/>
            <a:ext cx="3716224" cy="21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617" y="2545253"/>
            <a:ext cx="2654515" cy="31120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:\НАТАША\Домашняя\Печатные труды\2018-Клоп, МСХ\на виноград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81" y="1735664"/>
            <a:ext cx="2678381" cy="32681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9394" y="409653"/>
            <a:ext cx="5589487" cy="92402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Повреждаемые культуры</a:t>
            </a:r>
            <a:endParaRPr lang="ru-RU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CD60-AE51-43A7-B279-46831ABAF31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199" y="1301120"/>
            <a:ext cx="1201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 более чем на 300 видах растений из 49 семейств, предпочитая представителей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розоцветные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НАТАША\My RESEARCH\НОВЫЕ ВИДЫ\Мраморный клоп\Фото с телефона\IMG-20160621-WA000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25971"/>
          <a:stretch/>
        </p:blipFill>
        <p:spPr bwMode="auto">
          <a:xfrm>
            <a:off x="169012" y="1740217"/>
            <a:ext cx="2634259" cy="32636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НАТАША\АТЛАС по кост и семеч\РИСУНКИ-ФОТО\Мраморный клоп, повреждения персика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15739" r="8876" b="29622"/>
          <a:stretch/>
        </p:blipFill>
        <p:spPr bwMode="auto">
          <a:xfrm>
            <a:off x="1370618" y="1735663"/>
            <a:ext cx="1432653" cy="16412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G:\НАТАША\My RESEARCH\НОВЫЕ ВИДЫ\Мраморный клоп\Бригада, 8.11.16\DSCF104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 b="7245"/>
          <a:stretch/>
        </p:blipFill>
        <p:spPr bwMode="auto">
          <a:xfrm>
            <a:off x="2897810" y="2474415"/>
            <a:ext cx="3446284" cy="31829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НАТАША\БРОШЮРА мраморный клоп\Фото облегченные\Мандирин в разрезе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382" b="32945"/>
          <a:stretch/>
        </p:blipFill>
        <p:spPr bwMode="auto">
          <a:xfrm>
            <a:off x="3042456" y="2474414"/>
            <a:ext cx="1201920" cy="12181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10" y="1735663"/>
            <a:ext cx="1179678" cy="10778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H:\НАТАША\Домашняя\Печатные труды\2018-Клоп, МСХ\Фото\на перце болгарском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2"/>
          <a:stretch/>
        </p:blipFill>
        <p:spPr bwMode="auto">
          <a:xfrm>
            <a:off x="10747084" y="2539759"/>
            <a:ext cx="1161048" cy="10691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152863" y="1634954"/>
            <a:ext cx="2897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 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вощные культуры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8617" y="4961812"/>
            <a:ext cx="2985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 и орехоплодные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2456" y="1643417"/>
            <a:ext cx="2946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Субтропические культуры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4305" y="5065646"/>
            <a:ext cx="3020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Плодовые культуры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98" y="5755002"/>
            <a:ext cx="1172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В результате укусов плоды сморщиваются, теряют товарный вид, приобретают неприятный специфический вкус. </a:t>
            </a:r>
          </a:p>
          <a:p>
            <a:pPr algn="ctr"/>
            <a:r>
              <a:rPr lang="ru-RU" dirty="0" smtClean="0">
                <a:solidFill>
                  <a:schemeClr val="accent5"/>
                </a:solidFill>
              </a:rPr>
              <a:t>В место укусов заносится инфекция, завес преждевременно опадает.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6" y="1329070"/>
            <a:ext cx="10877107" cy="4989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1760"/>
            <a:ext cx="1174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857" y="4680468"/>
            <a:ext cx="10217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г. Ставрополь, ул. 3-й Юго-Западный проезд, д. 12А</a:t>
            </a:r>
          </a:p>
          <a:p>
            <a:pPr algn="ctr"/>
            <a:r>
              <a:rPr lang="en-US" sz="3200" b="1" dirty="0"/>
              <a:t>www.rsc26.ru</a:t>
            </a:r>
          </a:p>
          <a:p>
            <a:pPr algn="ctr"/>
            <a:r>
              <a:rPr lang="en-US" sz="3200" b="1" dirty="0"/>
              <a:t>mail: rsc26@mail.ru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880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CD60-AE51-43A7-B279-46831ABAF31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81560" y="613089"/>
            <a:ext cx="4994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вредители  </a:t>
            </a:r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1" y="1502834"/>
            <a:ext cx="2876036" cy="2134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640222" y="1938675"/>
            <a:ext cx="34702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садов в крае составляет 11,9 тыс. га</a:t>
            </a:r>
          </a:p>
          <a:p>
            <a:pPr fontAlgn="b"/>
            <a:endParaRPr lang="ru-RU" sz="2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Обработки по вредителям проведены на 16,35 тыс. га</a:t>
            </a:r>
          </a:p>
          <a:p>
            <a:pPr fontAlgn="b"/>
            <a:endParaRPr lang="ru-RU" sz="2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78" y="1547911"/>
            <a:ext cx="2488384" cy="136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1997" y="1502834"/>
            <a:ext cx="2133764" cy="1412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32" y="4860939"/>
            <a:ext cx="1720022" cy="1360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3" y="3847947"/>
            <a:ext cx="2095500" cy="133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97" y="2996900"/>
            <a:ext cx="2677928" cy="1702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43" y="3119300"/>
            <a:ext cx="2312741" cy="1579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43" y="5134473"/>
            <a:ext cx="1632782" cy="1087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82" y="4860940"/>
            <a:ext cx="1431140" cy="1431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91" y="4814315"/>
            <a:ext cx="1793878" cy="1407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BF6-E3F7-4398-A182-4140866B464D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01" y="1745351"/>
            <a:ext cx="2970611" cy="2402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7" y="3354953"/>
            <a:ext cx="3638714" cy="2729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37" y="1449192"/>
            <a:ext cx="3096933" cy="1924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83" y="4373914"/>
            <a:ext cx="2653939" cy="1810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7" y="1470957"/>
            <a:ext cx="2657960" cy="1771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22" y="4296809"/>
            <a:ext cx="2508990" cy="1910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83" y="3405848"/>
            <a:ext cx="2374835" cy="15849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62795" y="2998014"/>
            <a:ext cx="30292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Обработки </a:t>
            </a:r>
            <a:endParaRPr lang="ru-RU" sz="28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болезням </a:t>
            </a:r>
            <a:endParaRPr lang="ru-RU" sz="28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проведены </a:t>
            </a:r>
          </a:p>
          <a:p>
            <a:pPr fontAlgn="b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10,5 тыс. га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7288" y="622715"/>
            <a:ext cx="4582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 </a:t>
            </a:r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</a:t>
            </a:r>
          </a:p>
        </p:txBody>
      </p:sp>
    </p:spTree>
    <p:extLst>
      <p:ext uri="{BB962C8B-B14F-4D97-AF65-F5344CB8AC3E}">
        <p14:creationId xmlns:p14="http://schemas.microsoft.com/office/powerpoint/2010/main" val="31091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CD60-AE51-43A7-B279-46831ABAF31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37279" y="620404"/>
            <a:ext cx="7970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плодовых культур биопрепаратами</a:t>
            </a:r>
            <a:endParaRPr lang="ru-RU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37470"/>
              </p:ext>
            </p:extLst>
          </p:nvPr>
        </p:nvGraphicFramePr>
        <p:xfrm>
          <a:off x="185530" y="1423775"/>
          <a:ext cx="11873949" cy="491490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382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4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2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2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29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76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6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Культура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Вредный объект,</a:t>
                      </a:r>
                      <a:b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назначение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Срок проведения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Норма расхода препарата,</a:t>
                      </a:r>
                      <a:b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кг (л)/га, кг (л)/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351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Семечковые и косточковые культуры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Против комплекса болезней.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Опрыскивание</a:t>
                      </a:r>
                    </a:p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Препараты </a:t>
                      </a:r>
                      <a:r>
                        <a:rPr lang="ru-RU" sz="1600" b="1" u="none" strike="noStrike" dirty="0">
                          <a:effectLst/>
                        </a:rPr>
                        <a:t>применяются в системе с другими фунгицидами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В период вегетации от </a:t>
                      </a:r>
                      <a:r>
                        <a:rPr lang="ru-RU" sz="1600" b="1" u="none" strike="noStrike" dirty="0" err="1">
                          <a:effectLst/>
                        </a:rPr>
                        <a:t>фенофазы</a:t>
                      </a:r>
                      <a:r>
                        <a:rPr lang="ru-RU" sz="1600" b="1" u="none" strike="noStrike" dirty="0">
                          <a:effectLst/>
                        </a:rPr>
                        <a:t> выдвижение соцветий - розовый бутон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ED1B24"/>
                          </a:solidFill>
                          <a:effectLst/>
                        </a:rPr>
                        <a:t>А</a:t>
                      </a:r>
                      <a:r>
                        <a:rPr lang="ru-RU" sz="1600" b="1" u="none" strike="noStrike" dirty="0" smtClean="0">
                          <a:solidFill>
                            <a:srgbClr val="ED1B24"/>
                          </a:solidFill>
                          <a:effectLst/>
                        </a:rPr>
                        <a:t>лирин-Б </a:t>
                      </a:r>
                      <a:r>
                        <a:rPr lang="ru-RU" sz="1600" b="1" u="none" strike="noStrike" dirty="0">
                          <a:solidFill>
                            <a:srgbClr val="ED1B24"/>
                          </a:solidFill>
                          <a:effectLst/>
                        </a:rPr>
                        <a:t>(</a:t>
                      </a:r>
                      <a:r>
                        <a:rPr lang="ru-RU" sz="1600" b="1" u="none" strike="noStrike" dirty="0" err="1">
                          <a:solidFill>
                            <a:srgbClr val="ED1B24"/>
                          </a:solidFill>
                          <a:effectLst/>
                        </a:rPr>
                        <a:t>Гамаир</a:t>
                      </a:r>
                      <a:r>
                        <a:rPr lang="ru-RU" sz="1600" b="1" u="none" strike="noStrike" dirty="0">
                          <a:solidFill>
                            <a:srgbClr val="ED1B24"/>
                          </a:solidFill>
                          <a:effectLst/>
                        </a:rPr>
                        <a:t>), </a:t>
                      </a:r>
                      <a:r>
                        <a:rPr lang="ru-RU" sz="1600" b="1" u="none" strike="noStrike" dirty="0" smtClean="0">
                          <a:solidFill>
                            <a:srgbClr val="ED1B24"/>
                          </a:solidFill>
                          <a:effectLst/>
                        </a:rPr>
                        <a:t>Ж</a:t>
                      </a:r>
                    </a:p>
                    <a:p>
                      <a:pPr algn="l" fontAlgn="t"/>
                      <a:r>
                        <a:rPr lang="ru-RU" sz="1600" b="1" u="none" strike="noStrike" dirty="0" smtClean="0">
                          <a:effectLst/>
                        </a:rPr>
                        <a:t> 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Планриз</a:t>
                      </a:r>
                      <a:r>
                        <a:rPr lang="ru-RU" sz="1600" b="1" u="none" strike="noStrike" dirty="0" smtClean="0">
                          <a:effectLst/>
                        </a:rPr>
                        <a:t>, Ж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</a:rPr>
                        <a:t> 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Бактофит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СП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БФТИМ КС-2, Ж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Фитоспорин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-М, Ж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Баксис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Ж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Витаплант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СП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Ризоплан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rgbClr val="ED1B24"/>
                          </a:solidFill>
                          <a:effectLst/>
                        </a:rPr>
                        <a:t>5,0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</a:rPr>
                        <a:t>2,0-3,0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7,0-10,0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5,0-6,0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4,0-7,0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80-120 г/га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6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Против комплекса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вредителей.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Опрыскивание.</a:t>
                      </a:r>
                    </a:p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Препараты применяются в системе с другими инсектицидами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В период вегетации от фазы конец цветения – опадение </a:t>
                      </a:r>
                      <a:r>
                        <a:rPr lang="ru-RU" sz="1600" b="1" u="none" strike="noStrike" dirty="0" smtClean="0">
                          <a:effectLst/>
                        </a:rPr>
                        <a:t>2/3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лепестков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Вертимек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КЭ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Фитоверм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М, КЭ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Фитоверм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КЭ</a:t>
                      </a:r>
                      <a:endParaRPr lang="ru-RU" sz="1600" b="1" i="0" u="none" strike="noStrike" dirty="0" smtClean="0">
                        <a:solidFill>
                          <a:srgbClr val="ED1B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Битоксибациллин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П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Лепидоцид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П (СК,  СК-М)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Биостоп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0,75-1,0</a:t>
                      </a:r>
                    </a:p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0,9-1,5</a:t>
                      </a:r>
                    </a:p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</a:rPr>
                        <a:t>0,036-0,45</a:t>
                      </a:r>
                      <a:endParaRPr lang="ru-RU" sz="1600" b="1" u="none" strike="noStrike" dirty="0" smtClean="0">
                        <a:solidFill>
                          <a:srgbClr val="ED1B2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2,0-5,0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2-3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6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Против комплекса вредителей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и болезней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Последний срок обработок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Опрыскивание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err="1">
                          <a:effectLst/>
                        </a:rPr>
                        <a:t>Фенофаза</a:t>
                      </a:r>
                      <a:r>
                        <a:rPr lang="ru-RU" sz="1600" b="1" u="none" strike="noStrike" dirty="0">
                          <a:effectLst/>
                        </a:rPr>
                        <a:t> «налив – созревание плодов»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3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CD60-AE51-43A7-B279-46831ABAF31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191262" y="682358"/>
            <a:ext cx="6158440" cy="52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Вредители и болезни  винограда</a:t>
            </a:r>
            <a:endParaRPr lang="ru-RU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95859" y="1420869"/>
            <a:ext cx="6258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000" b="1" dirty="0">
                <a:solidFill>
                  <a:schemeClr val="accent5"/>
                </a:solidFill>
              </a:rPr>
              <a:t>Площадь виноградников в крае составляет </a:t>
            </a:r>
            <a:r>
              <a:rPr lang="ru-RU" sz="2000" b="1" dirty="0" smtClean="0">
                <a:solidFill>
                  <a:schemeClr val="accent5"/>
                </a:solidFill>
              </a:rPr>
              <a:t>6,3 </a:t>
            </a:r>
            <a:r>
              <a:rPr lang="ru-RU" sz="2000" b="1" dirty="0">
                <a:solidFill>
                  <a:schemeClr val="accent5"/>
                </a:solidFill>
              </a:rPr>
              <a:t>тыс. </a:t>
            </a:r>
            <a:r>
              <a:rPr lang="ru-RU" sz="2000" b="1" dirty="0" smtClean="0">
                <a:solidFill>
                  <a:schemeClr val="accent5"/>
                </a:solidFill>
              </a:rPr>
              <a:t>га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05" y="4270976"/>
            <a:ext cx="3064566" cy="1934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" y="1531527"/>
            <a:ext cx="2870657" cy="2152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62" y="1938082"/>
            <a:ext cx="28575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57" y="2009372"/>
            <a:ext cx="2863141" cy="2144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01" y="1785961"/>
            <a:ext cx="2728354" cy="2367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69" y="4270976"/>
            <a:ext cx="2934292" cy="2144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5" y="4270976"/>
            <a:ext cx="2857500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" y="3816149"/>
            <a:ext cx="2746362" cy="23893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5" y="4272352"/>
            <a:ext cx="28575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" y="3817525"/>
            <a:ext cx="2746362" cy="2389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2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10599" y="6413453"/>
            <a:ext cx="3201649" cy="499569"/>
          </a:xfrm>
        </p:spPr>
        <p:txBody>
          <a:bodyPr/>
          <a:lstStyle/>
          <a:p>
            <a:fld id="{D788CD60-AE51-43A7-B279-46831ABAF31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5916" y="650604"/>
            <a:ext cx="936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Гроздевая листовертка – опасный вредитель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88545"/>
            <a:ext cx="3233386" cy="2510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7" y="3882169"/>
            <a:ext cx="3228855" cy="23166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0" y="1360446"/>
            <a:ext cx="3572483" cy="2398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61" y="1360447"/>
            <a:ext cx="3990708" cy="27193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676682" y="4185317"/>
            <a:ext cx="8167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Гроздевая листовертка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Lobesia</a:t>
            </a: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botrana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опасный вредитель </a:t>
            </a: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винограда</a:t>
            </a:r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Вредит на протяжении всего вегетационного сезона и повреждает генеративные органы, нанося прямой вред урожаю.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питании заражает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 патогенами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увеличивая потери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урожая.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Ставропольском крае развивается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поколения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сезон.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0331" y="5508756"/>
            <a:ext cx="72779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2400" b="1" dirty="0">
                <a:solidFill>
                  <a:schemeClr val="accent5"/>
                </a:solidFill>
              </a:rPr>
              <a:t>Обработки по вредителям проведены на 6,27 тыс. </a:t>
            </a:r>
            <a:r>
              <a:rPr lang="ru-RU" sz="2400" b="1" dirty="0" smtClean="0">
                <a:solidFill>
                  <a:schemeClr val="accent5"/>
                </a:solidFill>
              </a:rPr>
              <a:t>га</a:t>
            </a:r>
          </a:p>
          <a:p>
            <a:pPr fontAlgn="b"/>
            <a:r>
              <a:rPr lang="ru-RU" sz="2400" b="1" dirty="0" smtClean="0">
                <a:solidFill>
                  <a:schemeClr val="accent5"/>
                </a:solidFill>
              </a:rPr>
              <a:t>Обработки </a:t>
            </a:r>
            <a:r>
              <a:rPr lang="ru-RU" sz="2400" b="1" dirty="0">
                <a:solidFill>
                  <a:schemeClr val="accent5"/>
                </a:solidFill>
              </a:rPr>
              <a:t>по болезням проведены на 5,08 тыс. </a:t>
            </a:r>
            <a:r>
              <a:rPr lang="ru-RU" sz="2400" b="1" dirty="0" smtClean="0">
                <a:solidFill>
                  <a:schemeClr val="accent5"/>
                </a:solidFill>
              </a:rPr>
              <a:t>га</a:t>
            </a:r>
          </a:p>
        </p:txBody>
      </p:sp>
    </p:spTree>
    <p:extLst>
      <p:ext uri="{BB962C8B-B14F-4D97-AF65-F5344CB8AC3E}">
        <p14:creationId xmlns:p14="http://schemas.microsoft.com/office/powerpoint/2010/main" val="14383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8CD60-AE51-43A7-B279-46831ABAF31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2696" y="641810"/>
            <a:ext cx="709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8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виноградной лозы биопрепаратами</a:t>
            </a:r>
            <a:endParaRPr lang="ru-RU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267981"/>
              </p:ext>
            </p:extLst>
          </p:nvPr>
        </p:nvGraphicFramePr>
        <p:xfrm>
          <a:off x="221001" y="1600966"/>
          <a:ext cx="11708205" cy="466735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69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7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9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9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60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Вредный объект, назначение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Мероприятия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Срок проведения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Наименование препарата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Норма расхода препарата, кг (л)/га,    кг (л)/т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8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болезней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Опрыскивание.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Препараты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применяются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системе с другими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фунгицидами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период вегетации: первое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профилактическое, в фазу начала движения сока и набухания почек, последующие – с интервалом 7-10 дней.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ED1B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Алирин-Б, </a:t>
                      </a:r>
                      <a:r>
                        <a:rPr lang="ru-RU" sz="1600" u="none" strike="noStrike" dirty="0" smtClean="0">
                          <a:solidFill>
                            <a:srgbClr val="ED1B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 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БФТИМ КС-2,Ж</a:t>
                      </a:r>
                    </a:p>
                    <a:p>
                      <a:pPr algn="ctr" fontAlgn="t"/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Баксис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Ж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Бактофит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Витаплант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</a:t>
                      </a: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rgbClr val="ED1B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5,0-6,0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4,0-8,0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80,0-120,0 г/га</a:t>
                      </a: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5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Гроздевая листовёртка</a:t>
                      </a:r>
                    </a:p>
                    <a:p>
                      <a:pPr algn="ctr" fontAlgn="t"/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Клещи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Опрыскивание.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Препараты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применяются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системе с другими инсектицидами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8-10 дней после начала лёта бабочек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 поколения с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интервалом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дней</a:t>
                      </a:r>
                    </a:p>
                    <a:p>
                      <a:pPr algn="ctr" fontAlgn="t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период вегетации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Лепидоцид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(СК, СК-М)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Битоксибациллин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П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Биостоп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Ж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Вертимек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КЭ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Крафт,ВЭ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2,0-3,0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6,0-8,0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4,0-5,0</a:t>
                      </a:r>
                    </a:p>
                    <a:p>
                      <a:pPr algn="ctr" fontAlgn="t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0,75-1,0</a:t>
                      </a:r>
                    </a:p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0,4-0,6</a:t>
                      </a:r>
                    </a:p>
                  </a:txBody>
                  <a:tcPr marL="8173" marR="8173" marT="81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BF6-E3F7-4398-A182-4140866B464D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7742" y="4128262"/>
            <a:ext cx="7421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дефицита самцов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развешивают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феромонные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ловушки, задача которых состоит в том, чтобы физически отлавливать мужские особи насекомых.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отлично работает для таких видов насекомых, как минирующая моль-пестрянка, стеклянницы, совки, различного рода плодожорки, листовертки и прочие вредители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плодово-ягодных культур.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018" y="613741"/>
            <a:ext cx="11686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accent4"/>
                </a:solidFill>
              </a:rPr>
              <a:t>Феромонные</a:t>
            </a:r>
            <a:r>
              <a:rPr lang="ru-RU" sz="3200" b="1" dirty="0">
                <a:solidFill>
                  <a:schemeClr val="accent4"/>
                </a:solidFill>
              </a:rPr>
              <a:t> ловушки </a:t>
            </a:r>
            <a:r>
              <a:rPr lang="ru-RU" sz="3200" b="1" dirty="0" smtClean="0">
                <a:solidFill>
                  <a:schemeClr val="accent4"/>
                </a:solidFill>
              </a:rPr>
              <a:t>для борьбы с насекомыми-вредителями</a:t>
            </a:r>
            <a:endParaRPr lang="ru-RU" sz="3200" dirty="0">
              <a:solidFill>
                <a:schemeClr val="accent4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22" y="4231022"/>
            <a:ext cx="3131909" cy="2125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8849" y="1872831"/>
            <a:ext cx="3131909" cy="19046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426" y="1410431"/>
            <a:ext cx="11669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два основных способа борьбы с насекомыми при помощи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феромонных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ловушек. 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495" y="1913465"/>
            <a:ext cx="71300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феромонных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приманок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(испарители), основная задача которых состоит в том, чтобы дезориентировать самцов насекомых, перебив запах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самок. Таким образом нарушается естественный цикл оплодотворения. Данный способ эффективен для борьбы с плодожорками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4041362"/>
            <a:ext cx="12075884" cy="521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BF6-E3F7-4398-A182-4140866B464D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693" y="596827"/>
            <a:ext cx="1198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плодовых культур </a:t>
            </a:r>
            <a:r>
              <a:rPr lang="ru-R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винограда энтомофагами</a:t>
            </a:r>
            <a:endParaRPr lang="ru-RU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4" y="4217544"/>
            <a:ext cx="2632811" cy="1926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71558" y="1290905"/>
            <a:ext cx="3029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</a:t>
            </a:r>
            <a:r>
              <a:rPr lang="ru-RU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трихограммы</a:t>
            </a:r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b"/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борьбе с чешуекрылыми)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61" y="4217544"/>
            <a:ext cx="2350903" cy="1926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06" y="4189990"/>
            <a:ext cx="2680778" cy="195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95085" y="12909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</a:t>
            </a:r>
            <a:r>
              <a:rPr lang="ru-RU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габробракона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борьбе с чешуекрылыми)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7922" y="1881667"/>
            <a:ext cx="551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Габробракон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типичный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эктопаразит. Самки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парализуют жертву путем введения в организм специфического секрета и откладывают на покровы тела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яиц в зависимости от вида гусеницы численности и ее линейных размеров.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Отродившиеся личинки паразита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проникают в организм гусениц, интенсивно там питаются и развиваются.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12" y="4217544"/>
            <a:ext cx="2613398" cy="195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9084" y="19372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</a:rPr>
              <a:t>Трихограмма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– это очень </a:t>
            </a:r>
            <a:r>
              <a:rPr lang="ru-RU" dirty="0">
                <a:latin typeface="Times New Roman" panose="02020603050405020304" pitchFamily="18" charset="0"/>
              </a:rPr>
              <a:t>мелкое насекомое, которое прокалывая нежную оболочку яйца вредоносных мотыльков </a:t>
            </a:r>
            <a:r>
              <a:rPr lang="ru-RU" dirty="0" smtClean="0">
                <a:latin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</a:rPr>
              <a:t>бабочек, кладет в него свой эмбрион, который подрастая и развиваясь внутри, уничтожает зародыш вредителя, поэтому этих насекомых еще называют яйцеедами.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95084" y="1276610"/>
            <a:ext cx="0" cy="526230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965</Words>
  <Application>Microsoft Office PowerPoint</Application>
  <PresentationFormat>Широкоэкранный</PresentationFormat>
  <Paragraphs>181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Коричнево-мраморный клоп - серьёзная фитосанитарная угроза</vt:lpstr>
      <vt:lpstr>Распространение по миру:</vt:lpstr>
      <vt:lpstr>Распространение в близлежащих странах </vt:lpstr>
      <vt:lpstr>Повреждаемые культуры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ФСО2</cp:lastModifiedBy>
  <cp:revision>457</cp:revision>
  <cp:lastPrinted>2018-11-27T12:56:16Z</cp:lastPrinted>
  <dcterms:created xsi:type="dcterms:W3CDTF">2018-02-04T10:22:25Z</dcterms:created>
  <dcterms:modified xsi:type="dcterms:W3CDTF">2018-11-28T08:00:10Z</dcterms:modified>
</cp:coreProperties>
</file>